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8" r:id="rId2"/>
    <p:sldId id="270" r:id="rId3"/>
    <p:sldId id="274" r:id="rId4"/>
    <p:sldId id="275" r:id="rId5"/>
    <p:sldId id="276" r:id="rId6"/>
    <p:sldId id="278" r:id="rId7"/>
    <p:sldId id="286" r:id="rId8"/>
    <p:sldId id="277" r:id="rId9"/>
    <p:sldId id="279" r:id="rId10"/>
    <p:sldId id="280" r:id="rId11"/>
    <p:sldId id="281" r:id="rId12"/>
    <p:sldId id="282" r:id="rId13"/>
    <p:sldId id="285" r:id="rId14"/>
    <p:sldId id="283" r:id="rId15"/>
    <p:sldId id="284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6"/>
    <a:srgbClr val="8A0061"/>
    <a:srgbClr val="864AE5"/>
    <a:srgbClr val="8ABF00"/>
    <a:srgbClr val="18A068"/>
    <a:srgbClr val="23C0C2"/>
    <a:srgbClr val="2086A8"/>
    <a:srgbClr val="000000"/>
    <a:srgbClr val="C81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75" autoAdjust="0"/>
    <p:restoredTop sz="97343"/>
  </p:normalViewPr>
  <p:slideViewPr>
    <p:cSldViewPr snapToGrid="0" snapToObjects="1">
      <p:cViewPr varScale="1">
        <p:scale>
          <a:sx n="74" d="100"/>
          <a:sy n="74" d="100"/>
        </p:scale>
        <p:origin x="63" y="4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FEB6D-870E-4D5A-97F7-FE7062FEC9FB}" type="datetimeFigureOut">
              <a:rPr lang="cs-CZ" smtClean="0"/>
              <a:t>11.06.2024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FDD8A-6EA5-4605-A1F4-4FC6443E8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48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2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A4308-2AFC-4A4E-A1C8-31684A423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8F50E2-DAC8-8B4B-B34D-269424A58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6E0294-A04E-2840-915F-DC28F1D9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E5B3-A654-1640-86B5-F08DC68121AF}" type="datetimeFigureOut">
              <a:rPr lang="cs-CZ" smtClean="0"/>
              <a:t>11.06.2024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92C4D2-5D40-D246-8F3E-810C8B62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24B6F9-C508-9945-BDD1-A628789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DA8-252F-EF4E-8D98-877E366F731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193F50D9-5ABF-2DB1-E321-71F2D5B0E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16" b="28157"/>
          <a:stretch/>
        </p:blipFill>
        <p:spPr>
          <a:xfrm>
            <a:off x="10178474" y="146971"/>
            <a:ext cx="1625598" cy="84131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 userDrawn="1"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7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EA5419E-0A45-0041-AD80-977E2131B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25298AC-3543-D111-1DD0-3CE7A411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7AFB2FB-0BD5-F46C-C59D-460B7240BD0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206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Google Shape;170;p2">
            <a:extLst>
              <a:ext uri="{FF2B5EF4-FFF2-40B4-BE49-F238E27FC236}">
                <a16:creationId xmlns:a16="http://schemas.microsoft.com/office/drawing/2014/main" id="{369D9811-9122-6159-FA3A-89FC17399246}"/>
              </a:ext>
            </a:extLst>
          </p:cNvPr>
          <p:cNvSpPr txBox="1"/>
          <p:nvPr/>
        </p:nvSpPr>
        <p:spPr>
          <a:xfrm>
            <a:off x="1259700" y="1871771"/>
            <a:ext cx="9672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400"/>
              <a:buFont typeface="Calibri"/>
              <a:buNone/>
            </a:pPr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ČESKO 2029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Obrázek 9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2A25CCCF-ED50-0AB8-C1A4-D77E7A36C5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54" y="402801"/>
            <a:ext cx="3535892" cy="1263005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D1A868C-56B2-C468-11EA-7579078333D7}"/>
              </a:ext>
            </a:extLst>
          </p:cNvPr>
          <p:cNvCxnSpPr>
            <a:cxnSpLocks/>
          </p:cNvCxnSpPr>
          <p:nvPr/>
        </p:nvCxnSpPr>
        <p:spPr>
          <a:xfrm>
            <a:off x="1040297" y="2816402"/>
            <a:ext cx="1008000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dnadpis 2">
            <a:extLst>
              <a:ext uri="{FF2B5EF4-FFF2-40B4-BE49-F238E27FC236}">
                <a16:creationId xmlns:a16="http://schemas.microsoft.com/office/drawing/2014/main" id="{7771123E-4A33-F85E-1A87-9500574E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000" y="3043610"/>
            <a:ext cx="10080000" cy="24044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ZEMĚ S ROSTOUCÍ ŽIVOTNÍ ÚROVNÍ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ZALOŽENÁ NA TVORBĚ VYSOKÉ PŘIDANÉ HODNOTY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 PRŮMYSLU A SLUŽBÁCH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5091" y="4952385"/>
            <a:ext cx="1062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Rafaj, prezident Svazu průmyslu a dopravy ČR</a:t>
            </a:r>
          </a:p>
        </p:txBody>
      </p:sp>
    </p:spTree>
    <p:extLst>
      <p:ext uri="{BB962C8B-B14F-4D97-AF65-F5344CB8AC3E}">
        <p14:creationId xmlns:p14="http://schemas.microsoft.com/office/powerpoint/2010/main" val="256094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VIZE HOSPODÁŘSKÉ POLITIKY – PILÍŘ 5</a:t>
            </a:r>
          </a:p>
        </p:txBody>
      </p:sp>
      <p:pic>
        <p:nvPicPr>
          <p:cNvPr id="20" name="Obrázek 19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193F50D9-5ABF-2DB1-E321-71F2D5B0E9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65" y="266658"/>
            <a:ext cx="2056244" cy="734481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27705" y="1689146"/>
            <a:ext cx="3446571" cy="1512785"/>
            <a:chOff x="747228" y="1430972"/>
            <a:chExt cx="3446571" cy="1512785"/>
          </a:xfrm>
          <a:solidFill>
            <a:srgbClr val="18A068"/>
          </a:solidFill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solidFill>
              <a:srgbClr val="8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solidFill>
              <a:srgbClr val="8ABF00"/>
            </a:solidFill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8800" b="1" cap="all" spc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solidFill>
              <a:srgbClr val="8ABF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Cirkulární ekonomika a udržitelnost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3758016"/>
            <a:ext cx="10100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udržet růstový trend míry využití oběhového materiálu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udržet pozici ČR v rámci EU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(9. místo v roce 2022 s podílem 11,9 %; nad průměrem EU27 – 11,5 %)</a:t>
            </a:r>
          </a:p>
          <a:p>
            <a:pPr algn="ctr"/>
            <a:endParaRPr lang="cs-CZ" b="1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543720" y="1689145"/>
            <a:ext cx="5984916" cy="1512785"/>
            <a:chOff x="747228" y="1430972"/>
            <a:chExt cx="3446571" cy="1512785"/>
          </a:xfrm>
          <a:solidFill>
            <a:srgbClr val="8ABF00"/>
          </a:solidFill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3600" b="1" cap="all" spc="100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CÍL: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UDRŽITELNÝ ROZVOJ JAKO</a:t>
              </a:r>
              <a:b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SOUČÁST TRANSFORMAČNÍ CESTY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1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VIZE HOSPODÁŘSKÉ POLITIKY – PILÍŘ 6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27705" y="1689146"/>
            <a:ext cx="3446571" cy="1512785"/>
            <a:chOff x="747228" y="1430972"/>
            <a:chExt cx="3446571" cy="1512785"/>
          </a:xfrm>
          <a:solidFill>
            <a:srgbClr val="864AE5"/>
          </a:solidFill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8800" b="1" cap="all" spc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Mezinárodní konkurence-</a:t>
              </a:r>
            </a:p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schopnost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3758016"/>
            <a:ext cx="1010093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finálních výrobků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(vyšší specializace a vyšší prodejní ceny = zvýšení domácí přidané hodnoty exportu na 70 %)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růst objemu exportu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úspěšnost českých exportérů na trzích mimo Evropu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(vývoz ČR mimo EU v průměru roste rychlejším tempem než export do  EU)</a:t>
            </a:r>
          </a:p>
          <a:p>
            <a:pPr algn="ctr"/>
            <a:endParaRPr lang="cs-CZ" b="1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543720" y="1689145"/>
            <a:ext cx="5984916" cy="1512785"/>
            <a:chOff x="747228" y="1430972"/>
            <a:chExt cx="3446571" cy="1512785"/>
          </a:xfrm>
          <a:solidFill>
            <a:srgbClr val="864AE5"/>
          </a:solidFill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3600" b="1" cap="all" spc="100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CÍL: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496178"/>
              <a:ext cx="2667757" cy="132343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ROSTOUCÍ ÚSPĚŠNOST ČESKÝCH FIREM NA ZAHRANIČNÍCH TRZÍCH. POSÍLENÍ FINÁLNÍCH PRODUKTŮ </a:t>
              </a:r>
              <a:b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A BRANDU CZECH REPUBLIC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5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VIZE HOSPODÁŘSKÉ POLITIKY – PILÍŘ 7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27705" y="1689146"/>
            <a:ext cx="3446571" cy="1512785"/>
            <a:chOff x="747228" y="1430972"/>
            <a:chExt cx="3446571" cy="1512785"/>
          </a:xfrm>
          <a:solidFill>
            <a:srgbClr val="8A0061"/>
          </a:solidFill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8800" b="1" cap="all" spc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7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Atraktivní </a:t>
              </a:r>
              <a:b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investiční </a:t>
              </a:r>
              <a:b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prostředí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3758016"/>
            <a:ext cx="1045515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roční investice v ekonomice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převýší 3 biliony korun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tvorby hrubého fixního kapitálu na HDP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neklesne pod 27 %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růstu reálných investice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zpracovatelském průmyslu min. 6 %</a:t>
            </a:r>
            <a:endParaRPr lang="cs-CZ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543720" y="1689145"/>
            <a:ext cx="5984916" cy="1512785"/>
            <a:chOff x="747228" y="1430972"/>
            <a:chExt cx="3446571" cy="1512785"/>
          </a:xfrm>
          <a:solidFill>
            <a:srgbClr val="8A0061"/>
          </a:solidFill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3600" b="1" cap="all" spc="100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CÍL: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496178"/>
              <a:ext cx="2667757" cy="132343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FIRMY Z ČR NEODCHÁZEJÍ, ZVYŠUJÍ REINVESTICE. DEKARBONIZACE NEVEDE </a:t>
              </a:r>
              <a:b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K DEINDUSTRIALIZACI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9704"/>
            <a:ext cx="10605056" cy="4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ATRAKTIVNÍ INVESTIČNÍ PROSTŘEDÍ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1548000"/>
            <a:ext cx="10100931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2060"/>
              </a:buClr>
              <a:buSzPct val="90000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STÁTU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dostatečně investuje a zajišťuje výstavbu základní strategické infrastruktury (dopravní, energetická, datová)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vytváří stabilní a atraktivní podnikatelské a legislativní prostředí, včetně např. zavedení eura či digitalizace státní správy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vytváří podmínky pro úspěšnou dekarbonizaci průmyslu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efektivně využívá dotační nástroje s minimální administrativní zátěží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rozvíjí kapitálový trh, včetně zaměstnaneckých akcií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optimalizované a finančně stabilizované systémy veřejných služeb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ČEHO CHCEME DOSÁHNOUT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1546436"/>
            <a:ext cx="110767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Ekonomika založená na lidech, jejich podnikavosti </a:t>
            </a:r>
            <a:b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znalostech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ČR jako země patřící mezi silné inovátory EU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Plné využití potenciálu digitálních technologií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Dostupné a stabilní energie za konkurenceschopné ceny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Udržitelný rozvoj jako součást transformační cesty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Rostoucí úspěšnost českých firem na zahraničních trzích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SzPct val="90000"/>
              <a:buFont typeface="+mj-lt"/>
              <a:buAutoNum type="arabicPeriod"/>
            </a:pP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Posílení finálních produktů a </a:t>
            </a:r>
            <a:r>
              <a:rPr lang="cs-CZ" sz="2400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brandu</a:t>
            </a:r>
            <a:r>
              <a:rPr lang="cs-CZ" sz="24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Czech Republic ve světě</a:t>
            </a:r>
          </a:p>
        </p:txBody>
      </p:sp>
    </p:spTree>
    <p:extLst>
      <p:ext uri="{BB962C8B-B14F-4D97-AF65-F5344CB8AC3E}">
        <p14:creationId xmlns:p14="http://schemas.microsoft.com/office/powerpoint/2010/main" val="27479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25298AC-3543-D111-1DD0-3CE7A4113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7AFB2FB-0BD5-F46C-C59D-460B7240BD0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206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Google Shape;170;p2">
            <a:extLst>
              <a:ext uri="{FF2B5EF4-FFF2-40B4-BE49-F238E27FC236}">
                <a16:creationId xmlns:a16="http://schemas.microsoft.com/office/drawing/2014/main" id="{369D9811-9122-6159-FA3A-89FC17399246}"/>
              </a:ext>
            </a:extLst>
          </p:cNvPr>
          <p:cNvSpPr txBox="1"/>
          <p:nvPr/>
        </p:nvSpPr>
        <p:spPr>
          <a:xfrm>
            <a:off x="1259700" y="3992110"/>
            <a:ext cx="9672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400"/>
              <a:buFont typeface="Calibri"/>
              <a:buNone/>
            </a:pPr>
            <a:r>
              <a:rPr lang="cs-CZ" sz="48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ČESKO 2029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D1A868C-56B2-C468-11EA-7579078333D7}"/>
              </a:ext>
            </a:extLst>
          </p:cNvPr>
          <p:cNvCxnSpPr>
            <a:cxnSpLocks/>
          </p:cNvCxnSpPr>
          <p:nvPr/>
        </p:nvCxnSpPr>
        <p:spPr>
          <a:xfrm>
            <a:off x="1056000" y="4823066"/>
            <a:ext cx="1008000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2A25CCCF-ED50-0AB8-C1A4-D77E7A36C5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3" y="774620"/>
            <a:ext cx="5854694" cy="209127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85091" y="5201357"/>
            <a:ext cx="1062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Rafaj, prezident Svazu průmyslu a dopravy ČR</a:t>
            </a:r>
          </a:p>
        </p:txBody>
      </p:sp>
    </p:spTree>
    <p:extLst>
      <p:ext uri="{BB962C8B-B14F-4D97-AF65-F5344CB8AC3E}">
        <p14:creationId xmlns:p14="http://schemas.microsoft.com/office/powerpoint/2010/main" val="6664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extLst>
              <a:ext uri="{FF2B5EF4-FFF2-40B4-BE49-F238E27FC236}">
                <a16:creationId xmlns:a16="http://schemas.microsoft.com/office/drawing/2014/main" id="{97382E94-E872-EC6C-43CB-491D0E4ED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100" r="391" b="7913"/>
          <a:stretch/>
        </p:blipFill>
        <p:spPr>
          <a:xfrm rot="310784">
            <a:off x="-1246659" y="1611030"/>
            <a:ext cx="7988222" cy="7123188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Potřebujeme konkrétní výsledky</a:t>
            </a:r>
          </a:p>
        </p:txBody>
      </p:sp>
      <p:sp>
        <p:nvSpPr>
          <p:cNvPr id="21" name="Google Shape;199;p6">
            <a:extLst>
              <a:ext uri="{FF2B5EF4-FFF2-40B4-BE49-F238E27FC236}">
                <a16:creationId xmlns:a16="http://schemas.microsoft.com/office/drawing/2014/main" id="{2FC139E0-E71B-4E94-DB4F-A6226571BDA7}"/>
              </a:ext>
            </a:extLst>
          </p:cNvPr>
          <p:cNvSpPr txBox="1"/>
          <p:nvPr/>
        </p:nvSpPr>
        <p:spPr>
          <a:xfrm>
            <a:off x="579085" y="3447207"/>
            <a:ext cx="330932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ČR mezi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40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TOP 10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v HDP/obyvatele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v PPS v rámci EU27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(ze 14. místa v roce 2022</a:t>
            </a:r>
            <a:r>
              <a:rPr lang="cs-CZ" sz="20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/>
                <a:sym typeface="Calibri"/>
              </a:rPr>
              <a:t>)</a:t>
            </a:r>
            <a:endParaRPr sz="20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Calibri"/>
              <a:sym typeface="Calibri"/>
            </a:endParaRPr>
          </a:p>
        </p:txBody>
      </p:sp>
      <p:sp>
        <p:nvSpPr>
          <p:cNvPr id="26" name="Google Shape;200;p6">
            <a:extLst>
              <a:ext uri="{FF2B5EF4-FFF2-40B4-BE49-F238E27FC236}">
                <a16:creationId xmlns:a16="http://schemas.microsoft.com/office/drawing/2014/main" id="{85CE0490-D0E9-6524-8A4C-F635129F31A7}"/>
              </a:ext>
            </a:extLst>
          </p:cNvPr>
          <p:cNvSpPr txBox="1"/>
          <p:nvPr/>
        </p:nvSpPr>
        <p:spPr>
          <a:xfrm>
            <a:off x="5212112" y="2890792"/>
            <a:ext cx="349546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ČR mezi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40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TOP 20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podle </a:t>
            </a:r>
            <a:r>
              <a:rPr lang="cs-CZ" sz="2000" b="1" dirty="0" err="1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Global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 Innovation Index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(z 31. místa ze 132 zemí světa dle GII 2023)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7" name="Grafický objekt 26">
            <a:extLst>
              <a:ext uri="{FF2B5EF4-FFF2-40B4-BE49-F238E27FC236}">
                <a16:creationId xmlns:a16="http://schemas.microsoft.com/office/drawing/2014/main" id="{398B1442-432F-C710-6415-CC6C767DB0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085" y="1389417"/>
            <a:ext cx="2057789" cy="2057789"/>
          </a:xfrm>
          <a:prstGeom prst="rect">
            <a:avLst/>
          </a:prstGeom>
        </p:spPr>
      </p:pic>
      <p:pic>
        <p:nvPicPr>
          <p:cNvPr id="28" name="Grafický objekt 28">
            <a:extLst>
              <a:ext uri="{FF2B5EF4-FFF2-40B4-BE49-F238E27FC236}">
                <a16:creationId xmlns:a16="http://schemas.microsoft.com/office/drawing/2014/main" id="{5DBEEA62-6802-73F1-3145-76A0E16B56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27996" y="1264984"/>
            <a:ext cx="2749173" cy="2749173"/>
          </a:xfrm>
          <a:prstGeom prst="rect">
            <a:avLst/>
          </a:prstGeom>
        </p:spPr>
      </p:pic>
      <p:sp>
        <p:nvSpPr>
          <p:cNvPr id="31" name="Google Shape;199;p6">
            <a:extLst>
              <a:ext uri="{FF2B5EF4-FFF2-40B4-BE49-F238E27FC236}">
                <a16:creationId xmlns:a16="http://schemas.microsoft.com/office/drawing/2014/main" id="{2FC139E0-E71B-4E94-DB4F-A6226571BDA7}"/>
              </a:ext>
            </a:extLst>
          </p:cNvPr>
          <p:cNvSpPr txBox="1"/>
          <p:nvPr/>
        </p:nvSpPr>
        <p:spPr>
          <a:xfrm>
            <a:off x="8775205" y="2679441"/>
            <a:ext cx="3012604" cy="27237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60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ČR má okolo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66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200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platných strategií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93D6"/>
              </a:buClr>
              <a:buSzPts val="2040"/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  <a:sym typeface="Calibri"/>
              </a:rPr>
              <a:t>Stát je ale není schopen naplňovat</a:t>
            </a:r>
          </a:p>
        </p:txBody>
      </p:sp>
    </p:spTree>
    <p:extLst>
      <p:ext uri="{BB962C8B-B14F-4D97-AF65-F5344CB8AC3E}">
        <p14:creationId xmlns:p14="http://schemas.microsoft.com/office/powerpoint/2010/main" val="10009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VIZE HOSPODÁŘSKÉ POLITIKY </a:t>
            </a:r>
            <a:b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 7 PILÍŘÍCH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8671DFF-A5F5-9795-658A-D506DDE99738}"/>
              </a:ext>
            </a:extLst>
          </p:cNvPr>
          <p:cNvSpPr/>
          <p:nvPr/>
        </p:nvSpPr>
        <p:spPr>
          <a:xfrm>
            <a:off x="4258388" y="1641011"/>
            <a:ext cx="3446571" cy="1512784"/>
          </a:xfrm>
          <a:prstGeom prst="rect">
            <a:avLst/>
          </a:prstGeom>
          <a:solidFill>
            <a:srgbClr val="2086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3ABEE27-DA56-9216-6643-96A53B63AC6B}"/>
              </a:ext>
            </a:extLst>
          </p:cNvPr>
          <p:cNvSpPr/>
          <p:nvPr/>
        </p:nvSpPr>
        <p:spPr>
          <a:xfrm>
            <a:off x="8028947" y="1663457"/>
            <a:ext cx="3446571" cy="1511090"/>
          </a:xfrm>
          <a:prstGeom prst="rect">
            <a:avLst/>
          </a:prstGeom>
          <a:solidFill>
            <a:srgbClr val="23C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09F7C02-C543-2E00-E0AD-639A1F7D12C2}"/>
              </a:ext>
            </a:extLst>
          </p:cNvPr>
          <p:cNvSpPr/>
          <p:nvPr/>
        </p:nvSpPr>
        <p:spPr>
          <a:xfrm>
            <a:off x="608754" y="3475287"/>
            <a:ext cx="3411871" cy="1511090"/>
          </a:xfrm>
          <a:prstGeom prst="rect">
            <a:avLst/>
          </a:prstGeom>
          <a:solidFill>
            <a:srgbClr val="18A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BE69F69-3FDB-8444-9498-3D6C1E621052}"/>
              </a:ext>
            </a:extLst>
          </p:cNvPr>
          <p:cNvSpPr/>
          <p:nvPr/>
        </p:nvSpPr>
        <p:spPr>
          <a:xfrm>
            <a:off x="4258388" y="3472017"/>
            <a:ext cx="3446570" cy="1511090"/>
          </a:xfrm>
          <a:prstGeom prst="rect">
            <a:avLst/>
          </a:prstGeom>
          <a:solidFill>
            <a:srgbClr val="8AB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E20F718-21E3-727A-B8B1-ACD28E4F28AF}"/>
              </a:ext>
            </a:extLst>
          </p:cNvPr>
          <p:cNvSpPr/>
          <p:nvPr/>
        </p:nvSpPr>
        <p:spPr>
          <a:xfrm>
            <a:off x="8004264" y="3497769"/>
            <a:ext cx="3456109" cy="1511090"/>
          </a:xfrm>
          <a:prstGeom prst="rect">
            <a:avLst/>
          </a:prstGeom>
          <a:solidFill>
            <a:srgbClr val="864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4D19859-E7A1-D65F-6F8C-9D289A1F9792}"/>
              </a:ext>
            </a:extLst>
          </p:cNvPr>
          <p:cNvSpPr/>
          <p:nvPr/>
        </p:nvSpPr>
        <p:spPr>
          <a:xfrm>
            <a:off x="4298262" y="5193309"/>
            <a:ext cx="3411872" cy="1312669"/>
          </a:xfrm>
          <a:prstGeom prst="rect">
            <a:avLst/>
          </a:prstGeom>
          <a:solidFill>
            <a:srgbClr val="8A00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15;p8">
            <a:extLst>
              <a:ext uri="{FF2B5EF4-FFF2-40B4-BE49-F238E27FC236}">
                <a16:creationId xmlns:a16="http://schemas.microsoft.com/office/drawing/2014/main" id="{F99C9052-5308-C377-4480-CE5E1150065E}"/>
              </a:ext>
            </a:extLst>
          </p:cNvPr>
          <p:cNvSpPr txBox="1">
            <a:spLocks/>
          </p:cNvSpPr>
          <p:nvPr/>
        </p:nvSpPr>
        <p:spPr>
          <a:xfrm>
            <a:off x="4357417" y="1808884"/>
            <a:ext cx="669444" cy="11909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93D6"/>
              </a:buClr>
              <a:buSzPts val="2400"/>
              <a:buFont typeface="Calibri"/>
              <a:buNone/>
            </a:pPr>
            <a:r>
              <a:rPr lang="cs-CZ" sz="8800" b="1" cap="all" spc="1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Google Shape;215;p8">
            <a:extLst>
              <a:ext uri="{FF2B5EF4-FFF2-40B4-BE49-F238E27FC236}">
                <a16:creationId xmlns:a16="http://schemas.microsoft.com/office/drawing/2014/main" id="{27871BC5-1B0E-9EC9-7C9B-750FDB464E16}"/>
              </a:ext>
            </a:extLst>
          </p:cNvPr>
          <p:cNvSpPr txBox="1">
            <a:spLocks/>
          </p:cNvSpPr>
          <p:nvPr/>
        </p:nvSpPr>
        <p:spPr>
          <a:xfrm>
            <a:off x="8125734" y="1842939"/>
            <a:ext cx="669444" cy="11909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93D6"/>
              </a:buClr>
              <a:buSzPts val="2400"/>
              <a:buFont typeface="Calibri"/>
              <a:buNone/>
            </a:pPr>
            <a:r>
              <a:rPr lang="cs-CZ" sz="8800" b="1" cap="all" spc="1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Google Shape;215;p8">
            <a:extLst>
              <a:ext uri="{FF2B5EF4-FFF2-40B4-BE49-F238E27FC236}">
                <a16:creationId xmlns:a16="http://schemas.microsoft.com/office/drawing/2014/main" id="{2C3DB8A7-4486-250D-5F61-17351C6EA74C}"/>
              </a:ext>
            </a:extLst>
          </p:cNvPr>
          <p:cNvSpPr txBox="1">
            <a:spLocks/>
          </p:cNvSpPr>
          <p:nvPr/>
        </p:nvSpPr>
        <p:spPr>
          <a:xfrm>
            <a:off x="692661" y="3630092"/>
            <a:ext cx="669444" cy="11909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93D6"/>
              </a:buClr>
              <a:buSzPts val="2400"/>
              <a:buFont typeface="Calibri"/>
              <a:buNone/>
            </a:pPr>
            <a:r>
              <a:rPr lang="cs-CZ" sz="8800" b="1" cap="all" spc="1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Google Shape;215;p8">
            <a:extLst>
              <a:ext uri="{FF2B5EF4-FFF2-40B4-BE49-F238E27FC236}">
                <a16:creationId xmlns:a16="http://schemas.microsoft.com/office/drawing/2014/main" id="{7F32D961-58D9-7DD7-5C85-815F65EFCA7C}"/>
              </a:ext>
            </a:extLst>
          </p:cNvPr>
          <p:cNvSpPr txBox="1">
            <a:spLocks/>
          </p:cNvSpPr>
          <p:nvPr/>
        </p:nvSpPr>
        <p:spPr>
          <a:xfrm>
            <a:off x="4373797" y="3651776"/>
            <a:ext cx="669444" cy="11909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93D6"/>
              </a:buClr>
              <a:buSzPts val="2400"/>
              <a:buFont typeface="Calibri"/>
              <a:buNone/>
            </a:pPr>
            <a:r>
              <a:rPr lang="cs-CZ" sz="8800" b="1" cap="all" spc="1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Google Shape;215;p8">
            <a:extLst>
              <a:ext uri="{FF2B5EF4-FFF2-40B4-BE49-F238E27FC236}">
                <a16:creationId xmlns:a16="http://schemas.microsoft.com/office/drawing/2014/main" id="{B73F1F54-B0C4-83E6-4EC5-E3D1412E4CB5}"/>
              </a:ext>
            </a:extLst>
          </p:cNvPr>
          <p:cNvSpPr txBox="1">
            <a:spLocks/>
          </p:cNvSpPr>
          <p:nvPr/>
        </p:nvSpPr>
        <p:spPr>
          <a:xfrm>
            <a:off x="8101051" y="3673540"/>
            <a:ext cx="669444" cy="11909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93D6"/>
              </a:buClr>
              <a:buSzPts val="2400"/>
              <a:buFont typeface="Calibri"/>
              <a:buNone/>
            </a:pPr>
            <a:r>
              <a:rPr lang="cs-CZ" sz="8800" b="1" cap="all" spc="1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604301" y="1670477"/>
            <a:ext cx="3446571" cy="1512785"/>
            <a:chOff x="747228" y="1430972"/>
            <a:chExt cx="3446571" cy="1512785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solidFill>
              <a:srgbClr val="2721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1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8800" b="1" cap="all" spc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sz="2000" b="1" i="0" u="none" strike="noStrike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Znalostní ekonomika a podnikavost</a:t>
              </a:r>
            </a:p>
          </p:txBody>
        </p:sp>
      </p:grpSp>
      <p:sp>
        <p:nvSpPr>
          <p:cNvPr id="23" name="Google Shape;215;p8">
            <a:extLst>
              <a:ext uri="{FF2B5EF4-FFF2-40B4-BE49-F238E27FC236}">
                <a16:creationId xmlns:a16="http://schemas.microsoft.com/office/drawing/2014/main" id="{37B801B9-C4EB-D3F4-3D95-E4979A183702}"/>
              </a:ext>
            </a:extLst>
          </p:cNvPr>
          <p:cNvSpPr txBox="1">
            <a:spLocks/>
          </p:cNvSpPr>
          <p:nvPr/>
        </p:nvSpPr>
        <p:spPr>
          <a:xfrm>
            <a:off x="4434069" y="5329577"/>
            <a:ext cx="669444" cy="11909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93D6"/>
              </a:buClr>
              <a:buSzPts val="2400"/>
              <a:buFont typeface="Calibri"/>
              <a:buNone/>
            </a:pPr>
            <a:r>
              <a:rPr lang="cs-CZ" sz="8800" b="1" cap="all" spc="1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C5E55AC-9AE8-3BFE-97E5-649C9EDC5241}"/>
              </a:ext>
            </a:extLst>
          </p:cNvPr>
          <p:cNvSpPr txBox="1"/>
          <p:nvPr/>
        </p:nvSpPr>
        <p:spPr>
          <a:xfrm>
            <a:off x="5166000" y="5374772"/>
            <a:ext cx="234915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Atraktivní </a:t>
            </a:r>
            <a:b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investiční </a:t>
            </a:r>
            <a:b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prostředí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10147B6-E563-657E-744A-9F7AF7FAEDA3}"/>
              </a:ext>
            </a:extLst>
          </p:cNvPr>
          <p:cNvSpPr txBox="1"/>
          <p:nvPr/>
        </p:nvSpPr>
        <p:spPr>
          <a:xfrm>
            <a:off x="5140028" y="2043460"/>
            <a:ext cx="187847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Inovativní </a:t>
            </a:r>
          </a:p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země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EA12EB4-132F-608C-24B4-63BAA0FB3873}"/>
              </a:ext>
            </a:extLst>
          </p:cNvPr>
          <p:cNvSpPr txBox="1"/>
          <p:nvPr/>
        </p:nvSpPr>
        <p:spPr>
          <a:xfrm>
            <a:off x="8817357" y="2003415"/>
            <a:ext cx="28146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Digitální </a:t>
            </a:r>
          </a:p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ekonomika 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3055745-42CB-7D77-60CF-2606A4458DC3}"/>
              </a:ext>
            </a:extLst>
          </p:cNvPr>
          <p:cNvSpPr txBox="1"/>
          <p:nvPr/>
        </p:nvSpPr>
        <p:spPr>
          <a:xfrm>
            <a:off x="1383115" y="3672624"/>
            <a:ext cx="25771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Konkurence-</a:t>
            </a:r>
          </a:p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schopná energetika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9BD0943-4E11-2D84-8E47-26115A6DA90F}"/>
              </a:ext>
            </a:extLst>
          </p:cNvPr>
          <p:cNvSpPr txBox="1"/>
          <p:nvPr/>
        </p:nvSpPr>
        <p:spPr>
          <a:xfrm>
            <a:off x="5103513" y="3719730"/>
            <a:ext cx="24010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Cirkulární ekonomika a udržitelnost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2F2C0F7-A714-D029-0305-9376B9DE3ECF}"/>
              </a:ext>
            </a:extLst>
          </p:cNvPr>
          <p:cNvSpPr txBox="1"/>
          <p:nvPr/>
        </p:nvSpPr>
        <p:spPr>
          <a:xfrm>
            <a:off x="8842973" y="3739408"/>
            <a:ext cx="26325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Mezinárodní konkurence-</a:t>
            </a:r>
          </a:p>
          <a:p>
            <a:pPr marR="0" rtl="0"/>
            <a:r>
              <a:rPr lang="cs-CZ" sz="2000" b="1" i="0" u="none" strike="noStrike" cap="all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schopnost</a:t>
            </a:r>
          </a:p>
        </p:txBody>
      </p:sp>
    </p:spTree>
    <p:extLst>
      <p:ext uri="{BB962C8B-B14F-4D97-AF65-F5344CB8AC3E}">
        <p14:creationId xmlns:p14="http://schemas.microsoft.com/office/powerpoint/2010/main" val="3163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VIZE HOSPODÁŘSKÉ POLITIKY – PILÍŘ 1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27705" y="1689146"/>
            <a:ext cx="3446571" cy="1512785"/>
            <a:chOff x="747228" y="1430972"/>
            <a:chExt cx="3446571" cy="1512785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solidFill>
              <a:srgbClr val="2721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8800" b="1" cap="all" spc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sz="2000" b="1" i="0" u="none" strike="noStrike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Znalostní ekonomika a podnikavost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3758016"/>
            <a:ext cx="101009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míry ekonomické aktivity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15-64letých na úroveň minimálně 79 % (77,2 % v roce 2022)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minimálně 200 000 lidí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kteří mezi roky 2024 a 2029 projdou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digitálním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upskillingem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reskillingem</a:t>
            </a:r>
            <a:endParaRPr lang="cs-C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pozice českých žáků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PISA (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a přírodní vědy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na 13. místo (z 18. místa v roce 2022)</a:t>
            </a:r>
          </a:p>
          <a:p>
            <a:pPr algn="ctr"/>
            <a:endParaRPr lang="cs-CZ" b="1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543720" y="1689145"/>
            <a:ext cx="5984916" cy="1512785"/>
            <a:chOff x="747228" y="1430972"/>
            <a:chExt cx="3446571" cy="1512785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solidFill>
              <a:srgbClr val="2721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3600" b="1" cap="all" spc="100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CÍL: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ekonomika založená na lidech, jejich znalostech </a:t>
              </a:r>
              <a:b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a podnikavosti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2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VIZE HOSPODÁŘSKÉ POLITIKY – PILÍŘ 2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27705" y="1689146"/>
            <a:ext cx="3446571" cy="1512785"/>
            <a:chOff x="747228" y="1430972"/>
            <a:chExt cx="3446571" cy="1512785"/>
          </a:xfrm>
          <a:solidFill>
            <a:srgbClr val="2086A8"/>
          </a:solidFill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8800" b="1" cap="all" spc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803954"/>
              <a:ext cx="2515850" cy="70788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Inovativní </a:t>
              </a:r>
            </a:p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země 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3758016"/>
            <a:ext cx="10704583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žebříček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Scoreboard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 v kategorii silní inovátoři (v roce 2023 mírný inovátor)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ČR do </a:t>
            </a:r>
            <a:r>
              <a:rPr lang="cs-CZ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představují 2,5 % HDP </a:t>
            </a:r>
            <a:b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 roce 2022 činily 2 %)</a:t>
            </a:r>
          </a:p>
          <a:p>
            <a:pPr algn="ctr"/>
            <a:endParaRPr lang="cs-CZ" b="1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543720" y="1689145"/>
            <a:ext cx="5984916" cy="1512785"/>
            <a:chOff x="747228" y="1430972"/>
            <a:chExt cx="3446571" cy="1512785"/>
          </a:xfrm>
          <a:solidFill>
            <a:srgbClr val="2086A8"/>
          </a:solidFill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3600" b="1" cap="all" spc="100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CÍL: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803954"/>
              <a:ext cx="2515850" cy="70788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ČR jako země patřící</a:t>
              </a:r>
              <a:b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mezi silné inovátory EU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VÝDAJE NA VÝZKUM A VÝVOJ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875" t="22454" r="3566" b="5814"/>
          <a:stretch/>
        </p:blipFill>
        <p:spPr>
          <a:xfrm>
            <a:off x="427705" y="1389611"/>
            <a:ext cx="11294657" cy="49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INSPIRACE: INOVAČNÍ HUB</a:t>
            </a:r>
          </a:p>
        </p:txBody>
      </p:sp>
      <p:pic>
        <p:nvPicPr>
          <p:cNvPr id="4" name="Obrázek 3" descr="Obsah obrázku venku, budova, strom, okno&#10;&#10;Popis byl vytvořen automaticky">
            <a:extLst>
              <a:ext uri="{FF2B5EF4-FFF2-40B4-BE49-F238E27FC236}">
                <a16:creationId xmlns:a16="http://schemas.microsoft.com/office/drawing/2014/main" id="{8FBE88E3-4746-5E31-3F85-F5FDBFA7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516" y="2040774"/>
            <a:ext cx="5209306" cy="39069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3D6E404-70EA-6C93-852F-FAE0355B31B8}"/>
              </a:ext>
            </a:extLst>
          </p:cNvPr>
          <p:cNvSpPr txBox="1"/>
          <p:nvPr/>
        </p:nvSpPr>
        <p:spPr>
          <a:xfrm>
            <a:off x="4932217" y="2067630"/>
            <a:ext cx="685559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2060"/>
              </a:buClr>
              <a:buSzPct val="90000"/>
            </a:pPr>
            <a:r>
              <a:rPr lang="cs-CZ" b="1" cap="all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Kendall</a:t>
            </a:r>
            <a:r>
              <a:rPr lang="cs-CZ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Square, BOSTON, USA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„nejinovativnější čtvereční míle na planetě“ 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ekosystém v praxi: propojení byznysu, vzdělávání, technologií, biotechnologických </a:t>
            </a:r>
            <a:r>
              <a:rPr lang="cs-C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 </a:t>
            </a:r>
            <a:br>
              <a:rPr lang="cs-C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investorů</a:t>
            </a:r>
          </a:p>
        </p:txBody>
      </p:sp>
    </p:spTree>
    <p:extLst>
      <p:ext uri="{BB962C8B-B14F-4D97-AF65-F5344CB8AC3E}">
        <p14:creationId xmlns:p14="http://schemas.microsoft.com/office/powerpoint/2010/main" val="20314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VIZE HOSPODÁŘSKÉ POLITIKY – PILÍŘ 3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27705" y="1689146"/>
            <a:ext cx="3446571" cy="1512785"/>
            <a:chOff x="747228" y="1430972"/>
            <a:chExt cx="3446571" cy="1512785"/>
          </a:xfrm>
          <a:solidFill>
            <a:srgbClr val="23C0C2"/>
          </a:solidFill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8800" b="1" cap="all" spc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803954"/>
              <a:ext cx="2515850" cy="70788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Digitální </a:t>
              </a:r>
            </a:p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ekonomika 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3758016"/>
            <a:ext cx="10704583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 ve všech oblastech indexu digitální ekonomiky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společnosti</a:t>
            </a:r>
            <a:b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(DESI)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průměrem EU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penetrace 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pokrytí gigabitovými sítěmi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blížící se 100 %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technologií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českých firmách v oblasti </a:t>
            </a:r>
            <a:r>
              <a:rPr lang="cs-CZ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cloudových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služeb 60 %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aplikací a systémů AI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25 % firem</a:t>
            </a:r>
          </a:p>
          <a:p>
            <a:pPr algn="ctr"/>
            <a:endParaRPr lang="cs-CZ" b="1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543720" y="1689145"/>
            <a:ext cx="5984916" cy="1512785"/>
            <a:chOff x="747228" y="1430972"/>
            <a:chExt cx="3446571" cy="1512785"/>
          </a:xfrm>
          <a:solidFill>
            <a:srgbClr val="23C0C2"/>
          </a:solidFill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3600" b="1" cap="all" spc="100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CÍL: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803954"/>
              <a:ext cx="2515850" cy="70788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využití potenciálu digitální technologie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5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EE58820-0966-0663-1DDA-3204EB788440}"/>
              </a:ext>
            </a:extLst>
          </p:cNvPr>
          <p:cNvCxnSpPr>
            <a:cxnSpLocks/>
          </p:cNvCxnSpPr>
          <p:nvPr/>
        </p:nvCxnSpPr>
        <p:spPr>
          <a:xfrm>
            <a:off x="427705" y="1133061"/>
            <a:ext cx="11360104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Google Shape;215;p8">
            <a:extLst>
              <a:ext uri="{FF2B5EF4-FFF2-40B4-BE49-F238E27FC236}">
                <a16:creationId xmlns:a16="http://schemas.microsoft.com/office/drawing/2014/main" id="{0109CA06-19FD-9875-B3AC-9763FF19BA4C}"/>
              </a:ext>
            </a:extLst>
          </p:cNvPr>
          <p:cNvSpPr txBox="1">
            <a:spLocks/>
          </p:cNvSpPr>
          <p:nvPr/>
        </p:nvSpPr>
        <p:spPr>
          <a:xfrm>
            <a:off x="427705" y="440818"/>
            <a:ext cx="9227572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93D6"/>
              </a:buClr>
              <a:buSzPts val="2400"/>
            </a:pPr>
            <a:r>
              <a:rPr lang="cs-CZ" sz="3200" b="1" cap="all" spc="100" dirty="0">
                <a:solidFill>
                  <a:srgbClr val="00206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VIZE HOSPODÁŘSKÉ POLITIKY – PILÍŘ 4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27705" y="1689146"/>
            <a:ext cx="3446571" cy="1512785"/>
            <a:chOff x="747228" y="1430972"/>
            <a:chExt cx="3446571" cy="1512785"/>
          </a:xfrm>
          <a:solidFill>
            <a:srgbClr val="18A068"/>
          </a:solidFill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8800" b="1" cap="all" spc="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Konkurence-</a:t>
              </a:r>
              <a:b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cs-CZ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schopná energetika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D1AE2E-D972-6B7C-673D-AD6596485768}"/>
              </a:ext>
            </a:extLst>
          </p:cNvPr>
          <p:cNvSpPr txBox="1"/>
          <p:nvPr/>
        </p:nvSpPr>
        <p:spPr>
          <a:xfrm>
            <a:off x="427705" y="3758016"/>
            <a:ext cx="1010093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dostupné a stabilní energie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konkurenceschopné ceny </a:t>
            </a: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90000"/>
              <a:buFont typeface="Wingdings" panose="05000000000000000000" pitchFamily="2" charset="2"/>
              <a:buChar char="à"/>
            </a:pP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finální cena energie nepřekračuje průměr EU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hodnoty nejprůmyslovějších zemí EU včetně Německa, Slovenska či Polska</a:t>
            </a:r>
          </a:p>
          <a:p>
            <a:pPr algn="ctr"/>
            <a:endParaRPr lang="cs-CZ" b="1" dirty="0">
              <a:solidFill>
                <a:srgbClr val="0093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141ADDD-E9DB-30BA-59F1-6B1CB793B97F}"/>
              </a:ext>
            </a:extLst>
          </p:cNvPr>
          <p:cNvGrpSpPr/>
          <p:nvPr/>
        </p:nvGrpSpPr>
        <p:grpSpPr>
          <a:xfrm>
            <a:off x="4543720" y="1689145"/>
            <a:ext cx="5984916" cy="1512785"/>
            <a:chOff x="747228" y="1430972"/>
            <a:chExt cx="3446571" cy="1512785"/>
          </a:xfrm>
          <a:solidFill>
            <a:srgbClr val="18A068"/>
          </a:solidFill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4BF4914-A10C-E48F-062E-CCB737F9B5B6}"/>
                </a:ext>
              </a:extLst>
            </p:cNvPr>
            <p:cNvSpPr/>
            <p:nvPr/>
          </p:nvSpPr>
          <p:spPr>
            <a:xfrm>
              <a:off x="747228" y="1430972"/>
              <a:ext cx="3446571" cy="15127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Google Shape;215;p8">
              <a:extLst>
                <a:ext uri="{FF2B5EF4-FFF2-40B4-BE49-F238E27FC236}">
                  <a16:creationId xmlns:a16="http://schemas.microsoft.com/office/drawing/2014/main" id="{2973667D-B5A6-F0EC-0C38-8167B289C866}"/>
                </a:ext>
              </a:extLst>
            </p:cNvPr>
            <p:cNvSpPr txBox="1">
              <a:spLocks/>
            </p:cNvSpPr>
            <p:nvPr/>
          </p:nvSpPr>
          <p:spPr>
            <a:xfrm>
              <a:off x="856598" y="1610022"/>
              <a:ext cx="669444" cy="119092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vert="horz" wrap="square" lIns="0" tIns="45700" rIns="91425" bIns="457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  <a:buClr>
                  <a:srgbClr val="0093D6"/>
                </a:buClr>
                <a:buSzPts val="2400"/>
                <a:buFont typeface="Calibri"/>
                <a:buNone/>
              </a:pPr>
              <a:r>
                <a:rPr lang="cs-CZ" sz="3600" b="1" cap="all" spc="100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CÍL: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C9E5B3A2-E7FB-313B-A048-7B1F6D3282C3}"/>
                </a:ext>
              </a:extLst>
            </p:cNvPr>
            <p:cNvSpPr txBox="1"/>
            <p:nvPr/>
          </p:nvSpPr>
          <p:spPr>
            <a:xfrm>
              <a:off x="1526042" y="1650066"/>
              <a:ext cx="2515850" cy="101566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zelená tranzice </a:t>
              </a:r>
              <a:b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</a:br>
              <a:r>
                <a:rPr lang="pl-PL" sz="2000" b="1" cap="all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jako potenciál růstu hospodářství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6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14D89E77-0726-6544-B82B-7EDA0FD657EC}" vid="{7F437B64-FDB3-8643-8651-5AA2CABE95F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</Template>
  <TotalTime>0</TotalTime>
  <Words>720</Words>
  <Application>Microsoft Office PowerPoint</Application>
  <PresentationFormat>Širokoúhlá obrazovka</PresentationFormat>
  <Paragraphs>118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Roboto Condensed</vt:lpstr>
      <vt:lpstr>Wingdings</vt:lpstr>
      <vt:lpstr>Prezentace2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Jan Rafaj</cp:lastModifiedBy>
  <cp:revision>104</cp:revision>
  <dcterms:created xsi:type="dcterms:W3CDTF">2023-08-23T08:26:37Z</dcterms:created>
  <dcterms:modified xsi:type="dcterms:W3CDTF">2024-06-12T05:54:01Z</dcterms:modified>
</cp:coreProperties>
</file>