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85" r:id="rId3"/>
    <p:sldId id="287" r:id="rId4"/>
    <p:sldId id="256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D74"/>
    <a:srgbClr val="D2E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/>
    <p:restoredTop sz="97343"/>
  </p:normalViewPr>
  <p:slideViewPr>
    <p:cSldViewPr snapToGrid="0" snapToObjects="1">
      <p:cViewPr varScale="1">
        <p:scale>
          <a:sx n="80" d="100"/>
          <a:sy n="80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ňková Ladislava" userId="65be916a-a825-46d9-870e-7bbf606310a1" providerId="ADAL" clId="{7F6A5616-A152-4EDE-9BAF-44DF3496B3E1}"/>
    <pc:docChg chg="undo custSel modSld">
      <pc:chgData name="Vaňková Ladislava" userId="65be916a-a825-46d9-870e-7bbf606310a1" providerId="ADAL" clId="{7F6A5616-A152-4EDE-9BAF-44DF3496B3E1}" dt="2024-06-05T08:43:04.875" v="29" actId="20577"/>
      <pc:docMkLst>
        <pc:docMk/>
      </pc:docMkLst>
      <pc:sldChg chg="modSp mod">
        <pc:chgData name="Vaňková Ladislava" userId="65be916a-a825-46d9-870e-7bbf606310a1" providerId="ADAL" clId="{7F6A5616-A152-4EDE-9BAF-44DF3496B3E1}" dt="2024-06-05T08:43:04.875" v="29" actId="20577"/>
        <pc:sldMkLst>
          <pc:docMk/>
          <pc:sldMk cId="2766653947" sldId="256"/>
        </pc:sldMkLst>
        <pc:spChg chg="mod">
          <ac:chgData name="Vaňková Ladislava" userId="65be916a-a825-46d9-870e-7bbf606310a1" providerId="ADAL" clId="{7F6A5616-A152-4EDE-9BAF-44DF3496B3E1}" dt="2024-06-05T08:43:04.875" v="29" actId="20577"/>
          <ac:spMkLst>
            <pc:docMk/>
            <pc:sldMk cId="2766653947" sldId="256"/>
            <ac:spMk id="23" creationId="{CC18DB2C-9FE0-D14A-801D-EFAD4A949B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D0B09-A4CF-9E44-B369-1C6B834C5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72D72D-268E-4F48-BDF3-BF6D175F0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F1AEA0-EE1B-C845-901B-5BE44674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77C642-0CD2-C34E-89DA-597436A6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585323-7FED-F84B-B5AF-11265CD0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6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1030B-72C9-4F42-B6A3-CB28A21C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4D53FA-D27D-5549-BA4E-20DA861EE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1FF71A-1355-C644-8E27-A26DF6DF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E8D939-F691-8941-B8BF-1CA24776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7FC399-1D67-6D4A-BC12-B9777890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86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E3EE654-C08C-F246-9334-DB387BC66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9D9B7C-8A86-3649-8D77-4B5713890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33BFB0-78C1-6949-BC47-F9014919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B6E7B0-424B-EA4C-AF8B-3BDBE465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BD7F73-A8C9-F343-9439-9FA96482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08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68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A4308-2AFC-4A4E-A1C8-31684A423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8F50E2-DAC8-8B4B-B34D-269424A58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6E0294-A04E-2840-915F-DC28F1D9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E5B3-A654-1640-86B5-F08DC68121AF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92C4D2-5D40-D246-8F3E-810C8B62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24B6F9-C508-9945-BDD1-A628789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DA8-252F-EF4E-8D98-877E366F7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68889-C0B7-9B48-AB07-9A7DBB3A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25CFAC-B52E-B14B-B6EC-6C4579217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D6220-5DD4-6048-87B9-0C7E74EF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6FDEA0-412C-B245-8EAB-EA7EB0DD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52327-4961-3B42-B29B-5EC10DE5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2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FC0E1-3F0E-6D40-9E64-37497B74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C0134E-D3B0-194D-B558-F2BD96E3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121A61-8422-1E49-A4B1-3E4C7A5C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40E022-721A-B146-B880-55E5F230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7FFB2-BB7E-6B47-80C2-D516452C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70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2786B-AAAD-084C-8092-39845534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142147-87F9-CD43-B5FC-80C936467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028896-6AE8-C644-B95C-17831305D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8DB731-A1CB-5549-8EB9-1127A65B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771D55-05DC-984D-988A-D61FC3F4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8381BE-DF61-EA49-A31C-420CE1C0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6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0C820-BD6B-9146-A137-BF65689E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69852A-3D29-D048-B26A-95072A91E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59BD843-674A-6248-A281-AA5ACDDAE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B26B8BD-D784-0D47-A9B2-E7E89CAAA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66AE3C5-38E1-1C4A-B055-1BBFDC4EC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41511B-F136-AC48-93E8-FFEFAB81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47DA02-9A2D-3240-9837-3C5E88A3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29E2E4-0D06-8D46-B0C8-CE2966C5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9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48A7D-9FA1-4345-AAAF-D1EE17FF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881261-BC28-BA43-9675-0E6AFFE1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932FE7-A770-6149-9A79-9368A56A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008010-63D5-A846-8D4C-5A41A1F1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0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A3A548-34DD-4C47-B59C-19DBA87C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56AE96-A647-1F48-905D-F0B507CD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B8CBBE-0343-D545-B900-0401B57F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8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4BD70-803C-DD4C-9330-C7FA8898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86D92C-DE50-C248-ABA8-6D495A74B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2A71CB-3B0C-1A4C-89D1-BEE0FE6DA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0FCF8-7091-ED48-A85D-149A0C64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60EDA2-3BF4-044A-8BDC-7211928B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EB24C8-55E7-BA40-AC0C-713F7A73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7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1244E-58C1-1440-928C-7088D36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B21898-7084-D249-BE2A-170078021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F50DE14-EF6D-2647-9974-C2465EDF2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3F4FCE-2EC1-AC41-AFA3-F25D1F19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AA0C4-DFF1-4D49-B7DB-476F1BE6E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72E981-1877-9F4F-9FE4-8D701279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9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F5ECE7-11B2-FE43-A2E0-001B7B422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94B97D-F244-B84F-BF38-73AAFF806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1AE599-51FC-7E43-8078-E8FCEEB1C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1EBE7-8465-3247-8E43-724CA3544D90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4959D-BFCE-DA47-9462-5D1477E51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047169-6D95-C34F-939D-1E3419400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A184-62D8-2B48-8486-A72F30C5F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11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EA5419E-0A45-0041-AD80-977E2131B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5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3"/>
            <a:ext cx="12192000" cy="68627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3167" y="14782"/>
            <a:ext cx="10925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Priority strategických investic: schématické zobrazení</a:t>
            </a:r>
            <a:endParaRPr lang="cs-CZ" sz="4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07179" y="5493266"/>
            <a:ext cx="4020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Čím jsou si body v mapě blíže, tím více spolu interagují s ohledem na společnou důležitost pro jednotlivé firmy.</a:t>
            </a:r>
          </a:p>
        </p:txBody>
      </p:sp>
    </p:spTree>
    <p:extLst>
      <p:ext uri="{BB962C8B-B14F-4D97-AF65-F5344CB8AC3E}">
        <p14:creationId xmlns:p14="http://schemas.microsoft.com/office/powerpoint/2010/main" val="248293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819634F-A2CA-7F5A-5755-C54FF311F86E}"/>
              </a:ext>
            </a:extLst>
          </p:cNvPr>
          <p:cNvGraphicFramePr>
            <a:graphicFrameLocks noGrp="1"/>
          </p:cNvGraphicFramePr>
          <p:nvPr/>
        </p:nvGraphicFramePr>
        <p:xfrm>
          <a:off x="126612" y="1410644"/>
          <a:ext cx="11938776" cy="48319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89796">
                  <a:extLst>
                    <a:ext uri="{9D8B030D-6E8A-4147-A177-3AD203B41FA5}">
                      <a16:colId xmlns:a16="http://schemas.microsoft.com/office/drawing/2014/main" val="1922491702"/>
                    </a:ext>
                  </a:extLst>
                </a:gridCol>
                <a:gridCol w="1989796">
                  <a:extLst>
                    <a:ext uri="{9D8B030D-6E8A-4147-A177-3AD203B41FA5}">
                      <a16:colId xmlns:a16="http://schemas.microsoft.com/office/drawing/2014/main" val="4089369758"/>
                    </a:ext>
                  </a:extLst>
                </a:gridCol>
                <a:gridCol w="1989796">
                  <a:extLst>
                    <a:ext uri="{9D8B030D-6E8A-4147-A177-3AD203B41FA5}">
                      <a16:colId xmlns:a16="http://schemas.microsoft.com/office/drawing/2014/main" val="2352252209"/>
                    </a:ext>
                  </a:extLst>
                </a:gridCol>
                <a:gridCol w="1989796">
                  <a:extLst>
                    <a:ext uri="{9D8B030D-6E8A-4147-A177-3AD203B41FA5}">
                      <a16:colId xmlns:a16="http://schemas.microsoft.com/office/drawing/2014/main" val="3141394446"/>
                    </a:ext>
                  </a:extLst>
                </a:gridCol>
                <a:gridCol w="1989796">
                  <a:extLst>
                    <a:ext uri="{9D8B030D-6E8A-4147-A177-3AD203B41FA5}">
                      <a16:colId xmlns:a16="http://schemas.microsoft.com/office/drawing/2014/main" val="3985734461"/>
                    </a:ext>
                  </a:extLst>
                </a:gridCol>
                <a:gridCol w="1989796">
                  <a:extLst>
                    <a:ext uri="{9D8B030D-6E8A-4147-A177-3AD203B41FA5}">
                      <a16:colId xmlns:a16="http://schemas.microsoft.com/office/drawing/2014/main" val="912228140"/>
                    </a:ext>
                  </a:extLst>
                </a:gridCol>
              </a:tblGrid>
              <a:tr h="80531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Problémy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cs-CZ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10 zaměstnanců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– 50 zaměstnanců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– 250 zaměstnanců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250+ zaměstnanců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03357"/>
                  </a:ext>
                </a:extLst>
              </a:tr>
              <a:tr h="805319">
                <a:tc>
                  <a:txBody>
                    <a:bodyPr/>
                    <a:lstStyle/>
                    <a:p>
                      <a:pPr marL="228600" indent="-228600" algn="ctr">
                        <a:buAutoNum type="arabicPeriod"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Nejrizikovější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Trh práce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Investice do státní a veřejné správy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Trh práce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Trh práce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Trh práce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160225"/>
                  </a:ext>
                </a:extLst>
              </a:tr>
              <a:tr h="805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Nejrizikovější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Energetika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Energetika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Investice do státní a veřejné správy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Energetika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Energetika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944058"/>
                  </a:ext>
                </a:extLst>
              </a:tr>
              <a:tr h="805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Nejrizikovější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Investice do státní a veřejné správy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Trh práce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Vzdělávání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Investice do státní a veřejné správy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Vzdělávání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468144"/>
                  </a:ext>
                </a:extLst>
              </a:tr>
              <a:tr h="805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Nejrizikovější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Vzdělávání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Vzdělávání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Energetika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Vzdělávání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Investice do státní a veřejné správy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560353"/>
                  </a:ext>
                </a:extLst>
              </a:tr>
              <a:tr h="805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Nejrizikovější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Technická a digitální infrastruktura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Technická a digitální infrastruktura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Technická a digitální infrastruktura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Doprava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Technická a digitální infrastruktura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878017"/>
                  </a:ext>
                </a:extLst>
              </a:tr>
            </a:tbl>
          </a:graphicData>
        </a:graphic>
      </p:graphicFrame>
      <p:sp>
        <p:nvSpPr>
          <p:cNvPr id="3" name="Title 6">
            <a:extLst>
              <a:ext uri="{FF2B5EF4-FFF2-40B4-BE49-F238E27FC236}">
                <a16:creationId xmlns:a16="http://schemas.microsoft.com/office/drawing/2014/main" id="{31482873-D1B0-87BD-230C-DC64E5CB74A2}"/>
              </a:ext>
            </a:extLst>
          </p:cNvPr>
          <p:cNvSpPr txBox="1">
            <a:spLocks/>
          </p:cNvSpPr>
          <p:nvPr/>
        </p:nvSpPr>
        <p:spPr>
          <a:xfrm>
            <a:off x="126612" y="477989"/>
            <a:ext cx="12064466" cy="486000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Oblasti ovlivňující podnikání a investice</a:t>
            </a:r>
          </a:p>
        </p:txBody>
      </p:sp>
      <p:sp>
        <p:nvSpPr>
          <p:cNvPr id="8" name="Double Bracket 2">
            <a:extLst>
              <a:ext uri="{FF2B5EF4-FFF2-40B4-BE49-F238E27FC236}">
                <a16:creationId xmlns:a16="http://schemas.microsoft.com/office/drawing/2014/main" id="{60BF34AD-8E0B-95C6-D736-5072856F0CF0}"/>
              </a:ext>
            </a:extLst>
          </p:cNvPr>
          <p:cNvSpPr/>
          <p:nvPr/>
        </p:nvSpPr>
        <p:spPr>
          <a:xfrm>
            <a:off x="2065366" y="1491282"/>
            <a:ext cx="2123086" cy="4751276"/>
          </a:xfrm>
          <a:prstGeom prst="bracketPair">
            <a:avLst>
              <a:gd name="adj" fmla="val 728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38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BE4B0E3-6DA1-D849-A19D-CA2A9B8B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84919"/>
            <a:ext cx="9074230" cy="68543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73F9FD-03FC-6F40-8822-B26500583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125"/>
            <a:ext cx="9144000" cy="731520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343D74"/>
                </a:solidFill>
                <a:latin typeface="Montserrat" pitchFamily="2" charset="0"/>
                <a:ea typeface="+mn-ea"/>
                <a:cs typeface="+mn-cs"/>
              </a:rPr>
              <a:t>8 PRIORIT PRO ČESKOU REPUBLIKU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660067-7423-1B4C-B843-D83DA991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7477" y="1436054"/>
            <a:ext cx="2732532" cy="662971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>
                <a:solidFill>
                  <a:srgbClr val="343D74"/>
                </a:solidFill>
                <a:latin typeface="Montserrat" pitchFamily="2" charset="0"/>
              </a:rPr>
              <a:t>DOPRAVNÍ</a:t>
            </a:r>
            <a:br>
              <a:rPr lang="cs-CZ" sz="2000" b="1" dirty="0">
                <a:solidFill>
                  <a:srgbClr val="343D74"/>
                </a:solidFill>
                <a:latin typeface="Montserrat" pitchFamily="2" charset="0"/>
              </a:rPr>
            </a:br>
            <a:r>
              <a:rPr lang="cs-CZ" sz="2000" b="1" dirty="0">
                <a:solidFill>
                  <a:srgbClr val="343D74"/>
                </a:solidFill>
                <a:latin typeface="Montserrat" pitchFamily="2" charset="0"/>
              </a:rPr>
              <a:t>INFRASTRUKTURA</a:t>
            </a:r>
            <a:endParaRPr lang="cs-CZ" sz="2000" dirty="0">
              <a:solidFill>
                <a:srgbClr val="343D74"/>
              </a:solidFill>
              <a:latin typeface="Montserrat" pitchFamily="2" charset="0"/>
            </a:endParaRPr>
          </a:p>
        </p:txBody>
      </p:sp>
      <p:sp>
        <p:nvSpPr>
          <p:cNvPr id="33" name="Podnadpis 2">
            <a:extLst>
              <a:ext uri="{FF2B5EF4-FFF2-40B4-BE49-F238E27FC236}">
                <a16:creationId xmlns:a16="http://schemas.microsoft.com/office/drawing/2014/main" id="{97A63418-C53A-4945-8C3A-571465B93E11}"/>
              </a:ext>
            </a:extLst>
          </p:cNvPr>
          <p:cNvSpPr txBox="1">
            <a:spLocks/>
          </p:cNvSpPr>
          <p:nvPr/>
        </p:nvSpPr>
        <p:spPr>
          <a:xfrm>
            <a:off x="1188720" y="3909921"/>
            <a:ext cx="1714500" cy="653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DOSTUPNÉ BYDLENÍ</a:t>
            </a:r>
          </a:p>
        </p:txBody>
      </p:sp>
      <p:sp>
        <p:nvSpPr>
          <p:cNvPr id="17" name="Podnadpis 2">
            <a:extLst>
              <a:ext uri="{FF2B5EF4-FFF2-40B4-BE49-F238E27FC236}">
                <a16:creationId xmlns:a16="http://schemas.microsoft.com/office/drawing/2014/main" id="{778D6D9B-4576-B740-B667-95339AC330DE}"/>
              </a:ext>
            </a:extLst>
          </p:cNvPr>
          <p:cNvSpPr txBox="1">
            <a:spLocks/>
          </p:cNvSpPr>
          <p:nvPr/>
        </p:nvSpPr>
        <p:spPr>
          <a:xfrm>
            <a:off x="2457053" y="1436054"/>
            <a:ext cx="2732532" cy="662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DATOVÁ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INFRASTRUKTURA</a:t>
            </a:r>
          </a:p>
        </p:txBody>
      </p:sp>
      <p:sp>
        <p:nvSpPr>
          <p:cNvPr id="35" name="Podnadpis 2">
            <a:extLst>
              <a:ext uri="{FF2B5EF4-FFF2-40B4-BE49-F238E27FC236}">
                <a16:creationId xmlns:a16="http://schemas.microsoft.com/office/drawing/2014/main" id="{584FAA29-A116-6741-ADB3-551C3967ACC2}"/>
              </a:ext>
            </a:extLst>
          </p:cNvPr>
          <p:cNvSpPr txBox="1">
            <a:spLocks/>
          </p:cNvSpPr>
          <p:nvPr/>
        </p:nvSpPr>
        <p:spPr>
          <a:xfrm>
            <a:off x="1467706" y="2481963"/>
            <a:ext cx="2071450" cy="397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ENERGETIKA</a:t>
            </a:r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A0AD98F7-AD4E-B644-996F-90D5FEF61CDC}"/>
              </a:ext>
            </a:extLst>
          </p:cNvPr>
          <p:cNvSpPr txBox="1">
            <a:spLocks/>
          </p:cNvSpPr>
          <p:nvPr/>
        </p:nvSpPr>
        <p:spPr>
          <a:xfrm>
            <a:off x="7861996" y="2427936"/>
            <a:ext cx="2732532" cy="66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  <a:t>EFEKTIVNÍ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  <a:t>STÁT</a:t>
            </a:r>
          </a:p>
        </p:txBody>
      </p:sp>
      <p:sp>
        <p:nvSpPr>
          <p:cNvPr id="27" name="Podnadpis 2">
            <a:extLst>
              <a:ext uri="{FF2B5EF4-FFF2-40B4-BE49-F238E27FC236}">
                <a16:creationId xmlns:a16="http://schemas.microsoft.com/office/drawing/2014/main" id="{C6643743-8F60-EF4C-B2A0-019E2E5F5BB9}"/>
              </a:ext>
            </a:extLst>
          </p:cNvPr>
          <p:cNvSpPr txBox="1">
            <a:spLocks/>
          </p:cNvSpPr>
          <p:nvPr/>
        </p:nvSpPr>
        <p:spPr>
          <a:xfrm>
            <a:off x="6967728" y="5781423"/>
            <a:ext cx="2732532" cy="66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  <a:t>VZDĚLÁVÁNÍ</a:t>
            </a: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CC18DB2C-9FE0-D14A-801D-EFAD4A949BDB}"/>
              </a:ext>
            </a:extLst>
          </p:cNvPr>
          <p:cNvSpPr txBox="1">
            <a:spLocks/>
          </p:cNvSpPr>
          <p:nvPr/>
        </p:nvSpPr>
        <p:spPr>
          <a:xfrm>
            <a:off x="9064132" y="3537206"/>
            <a:ext cx="1693926" cy="101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  <a:t>VÝZKUM VÝVOJ INOVACE</a:t>
            </a:r>
          </a:p>
        </p:txBody>
      </p:sp>
      <p:sp>
        <p:nvSpPr>
          <p:cNvPr id="31" name="Podnadpis 2">
            <a:extLst>
              <a:ext uri="{FF2B5EF4-FFF2-40B4-BE49-F238E27FC236}">
                <a16:creationId xmlns:a16="http://schemas.microsoft.com/office/drawing/2014/main" id="{1D4A5866-620D-724A-8799-ECAA00D71560}"/>
              </a:ext>
            </a:extLst>
          </p:cNvPr>
          <p:cNvSpPr txBox="1">
            <a:spLocks/>
          </p:cNvSpPr>
          <p:nvPr/>
        </p:nvSpPr>
        <p:spPr>
          <a:xfrm>
            <a:off x="1999488" y="5781423"/>
            <a:ext cx="2732532" cy="662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D74"/>
                </a:solidFill>
                <a:effectLst/>
                <a:uLnTx/>
                <a:uFillTx/>
                <a:latin typeface="Montserrat Medium" pitchFamily="2" charset="0"/>
                <a:ea typeface="+mn-ea"/>
                <a:cs typeface="+mn-cs"/>
              </a:rPr>
              <a:t>TRH PRÁCE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5829B3E8-FB0F-E94A-9ED6-157037F1A409}"/>
              </a:ext>
            </a:extLst>
          </p:cNvPr>
          <p:cNvGrpSpPr/>
          <p:nvPr/>
        </p:nvGrpSpPr>
        <p:grpSpPr>
          <a:xfrm>
            <a:off x="2567940" y="2099025"/>
            <a:ext cx="3099734" cy="980092"/>
            <a:chOff x="2567940" y="2099025"/>
            <a:chExt cx="3099734" cy="980092"/>
          </a:xfrm>
        </p:grpSpPr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6DEB860F-70EE-3F45-9563-317142E185C4}"/>
                </a:ext>
              </a:extLst>
            </p:cNvPr>
            <p:cNvCxnSpPr/>
            <p:nvPr/>
          </p:nvCxnSpPr>
          <p:spPr>
            <a:xfrm>
              <a:off x="2567940" y="2099025"/>
              <a:ext cx="2479210" cy="0"/>
            </a:xfrm>
            <a:prstGeom prst="line">
              <a:avLst/>
            </a:prstGeom>
            <a:ln w="25400">
              <a:solidFill>
                <a:srgbClr val="343D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8D2F4F39-26BC-424B-AA87-7F83A77689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36344" y="2099025"/>
              <a:ext cx="631330" cy="980092"/>
            </a:xfrm>
            <a:prstGeom prst="line">
              <a:avLst/>
            </a:prstGeom>
            <a:ln w="25400">
              <a:solidFill>
                <a:srgbClr val="343D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6878C78F-5E96-8741-BC8A-860F67E71DAF}"/>
              </a:ext>
            </a:extLst>
          </p:cNvPr>
          <p:cNvGrpSpPr/>
          <p:nvPr/>
        </p:nvGrpSpPr>
        <p:grpSpPr>
          <a:xfrm flipH="1">
            <a:off x="6607146" y="2099025"/>
            <a:ext cx="3099734" cy="980092"/>
            <a:chOff x="2567940" y="2099025"/>
            <a:chExt cx="3099734" cy="980092"/>
          </a:xfrm>
        </p:grpSpPr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A2080A32-1E5F-2E48-964F-7E87CBBB0841}"/>
                </a:ext>
              </a:extLst>
            </p:cNvPr>
            <p:cNvCxnSpPr/>
            <p:nvPr/>
          </p:nvCxnSpPr>
          <p:spPr>
            <a:xfrm>
              <a:off x="2567940" y="2099025"/>
              <a:ext cx="2479210" cy="0"/>
            </a:xfrm>
            <a:prstGeom prst="line">
              <a:avLst/>
            </a:prstGeom>
            <a:ln w="25400">
              <a:solidFill>
                <a:srgbClr val="343D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B0945A88-1039-0741-AD10-479B9A1B4C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36344" y="2099025"/>
              <a:ext cx="631330" cy="980092"/>
            </a:xfrm>
            <a:prstGeom prst="line">
              <a:avLst/>
            </a:prstGeom>
            <a:ln w="25400">
              <a:solidFill>
                <a:srgbClr val="343D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4634CA73-435F-8A4F-A684-F30907728974}"/>
              </a:ext>
            </a:extLst>
          </p:cNvPr>
          <p:cNvGrpSpPr/>
          <p:nvPr/>
        </p:nvGrpSpPr>
        <p:grpSpPr>
          <a:xfrm>
            <a:off x="1661600" y="2856029"/>
            <a:ext cx="3323267" cy="538302"/>
            <a:chOff x="3275351" y="2099025"/>
            <a:chExt cx="3323267" cy="538302"/>
          </a:xfrm>
        </p:grpSpPr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A5D6CD98-4887-9648-87E2-7D659B9F0EB4}"/>
                </a:ext>
              </a:extLst>
            </p:cNvPr>
            <p:cNvCxnSpPr>
              <a:cxnSpLocks/>
            </p:cNvCxnSpPr>
            <p:nvPr/>
          </p:nvCxnSpPr>
          <p:spPr>
            <a:xfrm>
              <a:off x="3275351" y="2099025"/>
              <a:ext cx="1771799" cy="0"/>
            </a:xfrm>
            <a:prstGeom prst="line">
              <a:avLst/>
            </a:prstGeom>
            <a:ln w="25400">
              <a:solidFill>
                <a:srgbClr val="343D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58BC4CA5-9A98-564C-8E3B-9D219C980B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36344" y="2099025"/>
              <a:ext cx="1562274" cy="538302"/>
            </a:xfrm>
            <a:prstGeom prst="line">
              <a:avLst/>
            </a:prstGeom>
            <a:ln w="25400">
              <a:solidFill>
                <a:srgbClr val="343D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A580CC57-DBCB-E74A-9DD9-44B711E6F8F8}"/>
              </a:ext>
            </a:extLst>
          </p:cNvPr>
          <p:cNvGrpSpPr/>
          <p:nvPr/>
        </p:nvGrpSpPr>
        <p:grpSpPr>
          <a:xfrm flipH="1">
            <a:off x="7266522" y="3079116"/>
            <a:ext cx="3235430" cy="315215"/>
            <a:chOff x="3275351" y="2099025"/>
            <a:chExt cx="3014643" cy="538303"/>
          </a:xfrm>
        </p:grpSpPr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134A81B8-DB52-5041-B82A-24A58E1DDEE4}"/>
                </a:ext>
              </a:extLst>
            </p:cNvPr>
            <p:cNvCxnSpPr>
              <a:cxnSpLocks/>
            </p:cNvCxnSpPr>
            <p:nvPr/>
          </p:nvCxnSpPr>
          <p:spPr>
            <a:xfrm>
              <a:off x="3275351" y="2099025"/>
              <a:ext cx="1329185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99726ED3-79C7-F24C-AEE3-5076CC173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7985" y="2099025"/>
              <a:ext cx="1682009" cy="53830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DEE1D1AD-583D-2543-B9E0-EBFBB92E084E}"/>
              </a:ext>
            </a:extLst>
          </p:cNvPr>
          <p:cNvGrpSpPr/>
          <p:nvPr/>
        </p:nvGrpSpPr>
        <p:grpSpPr>
          <a:xfrm flipH="1">
            <a:off x="7392409" y="3978701"/>
            <a:ext cx="3275590" cy="622188"/>
            <a:chOff x="3768678" y="1476837"/>
            <a:chExt cx="3275590" cy="622188"/>
          </a:xfrm>
        </p:grpSpPr>
        <p:cxnSp>
          <p:nvCxnSpPr>
            <p:cNvPr id="68" name="Přímá spojnice 67">
              <a:extLst>
                <a:ext uri="{FF2B5EF4-FFF2-40B4-BE49-F238E27FC236}">
                  <a16:creationId xmlns:a16="http://schemas.microsoft.com/office/drawing/2014/main" id="{E145AF92-0477-B74C-8183-1B432D116EB1}"/>
                </a:ext>
              </a:extLst>
            </p:cNvPr>
            <p:cNvCxnSpPr>
              <a:cxnSpLocks/>
            </p:cNvCxnSpPr>
            <p:nvPr/>
          </p:nvCxnSpPr>
          <p:spPr>
            <a:xfrm>
              <a:off x="3768678" y="2099025"/>
              <a:ext cx="1278471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1C1ED0D5-7E3C-8644-8EF4-94F5578F30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344" y="1476837"/>
              <a:ext cx="2007924" cy="622188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C937668A-7BAC-DB48-A38F-96FAF01B7536}"/>
              </a:ext>
            </a:extLst>
          </p:cNvPr>
          <p:cNvGrpSpPr/>
          <p:nvPr/>
        </p:nvGrpSpPr>
        <p:grpSpPr>
          <a:xfrm>
            <a:off x="1302966" y="4019399"/>
            <a:ext cx="3744184" cy="581490"/>
            <a:chOff x="3452471" y="1517535"/>
            <a:chExt cx="3744184" cy="581490"/>
          </a:xfrm>
        </p:grpSpPr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63FC13D5-C98B-2749-86FB-F28C5972EDB1}"/>
                </a:ext>
              </a:extLst>
            </p:cNvPr>
            <p:cNvCxnSpPr>
              <a:cxnSpLocks/>
            </p:cNvCxnSpPr>
            <p:nvPr/>
          </p:nvCxnSpPr>
          <p:spPr>
            <a:xfrm>
              <a:off x="3452471" y="2099025"/>
              <a:ext cx="1594678" cy="0"/>
            </a:xfrm>
            <a:prstGeom prst="line">
              <a:avLst/>
            </a:prstGeom>
            <a:ln w="22225">
              <a:solidFill>
                <a:srgbClr val="343D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E602B2EE-D1A1-064B-9DF3-287BC0D5D5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345" y="1517535"/>
              <a:ext cx="2160310" cy="581490"/>
            </a:xfrm>
            <a:prstGeom prst="line">
              <a:avLst/>
            </a:prstGeom>
            <a:ln w="22225">
              <a:solidFill>
                <a:srgbClr val="343D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1549127D-63AE-6446-8C77-39CD775CE91B}"/>
              </a:ext>
            </a:extLst>
          </p:cNvPr>
          <p:cNvGrpSpPr/>
          <p:nvPr/>
        </p:nvGrpSpPr>
        <p:grpSpPr>
          <a:xfrm flipH="1">
            <a:off x="6782150" y="4422880"/>
            <a:ext cx="2803810" cy="1733604"/>
            <a:chOff x="3166883" y="365421"/>
            <a:chExt cx="2803810" cy="1733604"/>
          </a:xfrm>
        </p:grpSpPr>
        <p:cxnSp>
          <p:nvCxnSpPr>
            <p:cNvPr id="85" name="Přímá spojnice 84">
              <a:extLst>
                <a:ext uri="{FF2B5EF4-FFF2-40B4-BE49-F238E27FC236}">
                  <a16:creationId xmlns:a16="http://schemas.microsoft.com/office/drawing/2014/main" id="{2803D5EE-18BB-9C45-92CE-B3D87B495F60}"/>
                </a:ext>
              </a:extLst>
            </p:cNvPr>
            <p:cNvCxnSpPr>
              <a:cxnSpLocks/>
            </p:cNvCxnSpPr>
            <p:nvPr/>
          </p:nvCxnSpPr>
          <p:spPr>
            <a:xfrm>
              <a:off x="3166883" y="2099025"/>
              <a:ext cx="1880265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:a16="http://schemas.microsoft.com/office/drawing/2014/main" id="{F2110990-B24E-394D-AF80-F6E94588A7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344" y="365421"/>
              <a:ext cx="934349" cy="1733604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Skupina 89">
            <a:extLst>
              <a:ext uri="{FF2B5EF4-FFF2-40B4-BE49-F238E27FC236}">
                <a16:creationId xmlns:a16="http://schemas.microsoft.com/office/drawing/2014/main" id="{C1BA761A-00AE-C24D-88BE-D8DEDEC63877}"/>
              </a:ext>
            </a:extLst>
          </p:cNvPr>
          <p:cNvGrpSpPr/>
          <p:nvPr/>
        </p:nvGrpSpPr>
        <p:grpSpPr>
          <a:xfrm>
            <a:off x="3122341" y="4422880"/>
            <a:ext cx="2744790" cy="1733604"/>
            <a:chOff x="3225903" y="365421"/>
            <a:chExt cx="2744790" cy="1733604"/>
          </a:xfrm>
        </p:grpSpPr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DBD4A6E5-69A4-264D-8C37-672ABEC3F730}"/>
                </a:ext>
              </a:extLst>
            </p:cNvPr>
            <p:cNvCxnSpPr>
              <a:cxnSpLocks/>
            </p:cNvCxnSpPr>
            <p:nvPr/>
          </p:nvCxnSpPr>
          <p:spPr>
            <a:xfrm>
              <a:off x="3225903" y="2099025"/>
              <a:ext cx="1821245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E1BB1D3B-0D39-7844-A9BB-296CF58B7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344" y="365421"/>
              <a:ext cx="934349" cy="1733604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6539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14D89E77-0726-6544-B82B-7EDA0FD657EC}" vid="{7F437B64-FDB3-8643-8651-5AA2CABE95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152</Words>
  <Application>Microsoft Office PowerPoint</Application>
  <PresentationFormat>Širokoúhlá obrazovka</PresentationFormat>
  <Paragraphs>48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Medium</vt:lpstr>
      <vt:lpstr>Motiv Office</vt:lpstr>
      <vt:lpstr>Prezentace2</vt:lpstr>
      <vt:lpstr>Prezentace aplikace PowerPoint</vt:lpstr>
      <vt:lpstr>Prezentace aplikace PowerPoint</vt:lpstr>
      <vt:lpstr>8 PRIORIT PRO ČESKOU REPUBLIKU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Hrdinová Ivana</cp:lastModifiedBy>
  <cp:revision>15</cp:revision>
  <dcterms:created xsi:type="dcterms:W3CDTF">2024-04-09T12:00:49Z</dcterms:created>
  <dcterms:modified xsi:type="dcterms:W3CDTF">2024-06-11T20:23:15Z</dcterms:modified>
</cp:coreProperties>
</file>